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22"/>
  </p:notesMasterIdLst>
  <p:sldIdLst>
    <p:sldId id="258" r:id="rId5"/>
    <p:sldId id="257" r:id="rId6"/>
    <p:sldId id="259" r:id="rId7"/>
    <p:sldId id="274" r:id="rId8"/>
    <p:sldId id="261" r:id="rId9"/>
    <p:sldId id="262" r:id="rId10"/>
    <p:sldId id="263" r:id="rId11"/>
    <p:sldId id="265" r:id="rId12"/>
    <p:sldId id="264" r:id="rId13"/>
    <p:sldId id="266" r:id="rId14"/>
    <p:sldId id="267" r:id="rId15"/>
    <p:sldId id="268" r:id="rId16"/>
    <p:sldId id="270" r:id="rId17"/>
    <p:sldId id="269" r:id="rId18"/>
    <p:sldId id="271" r:id="rId19"/>
    <p:sldId id="273" r:id="rId20"/>
    <p:sldId id="275"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79A9"/>
    <a:srgbClr val="1C6C91"/>
    <a:srgbClr val="197DAF"/>
    <a:srgbClr val="1C739E"/>
    <a:srgbClr val="1A7AAA"/>
    <a:srgbClr val="1A6383"/>
    <a:srgbClr val="1C6A90"/>
    <a:srgbClr val="000000"/>
    <a:srgbClr val="1C698D"/>
    <a:srgbClr val="1D719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0" autoAdjust="0"/>
    <p:restoredTop sz="94309" autoAdjust="0"/>
  </p:normalViewPr>
  <p:slideViewPr>
    <p:cSldViewPr snapToGrid="0" snapToObjects="1">
      <p:cViewPr varScale="1">
        <p:scale>
          <a:sx n="94" d="100"/>
          <a:sy n="94" d="100"/>
        </p:scale>
        <p:origin x="507" y="48"/>
      </p:cViewPr>
      <p:guideLst>
        <p:guide orient="horz" pos="1620"/>
        <p:guide pos="2880"/>
      </p:guideLst>
    </p:cSldViewPr>
  </p:slideViewPr>
  <p:notesTextViewPr>
    <p:cViewPr>
      <p:scale>
        <a:sx n="100" d="100"/>
        <a:sy n="100" d="100"/>
      </p:scale>
      <p:origin x="0" y="0"/>
    </p:cViewPr>
  </p:notesTextViewPr>
  <p:sorterViewPr>
    <p:cViewPr>
      <p:scale>
        <a:sx n="149" d="100"/>
        <a:sy n="149" d="100"/>
      </p:scale>
      <p:origin x="0" y="0"/>
    </p:cViewPr>
  </p:sorterViewPr>
  <p:notesViewPr>
    <p:cSldViewPr snapToGrid="0" snapToObjects="1">
      <p:cViewPr varScale="1">
        <p:scale>
          <a:sx n="57" d="100"/>
          <a:sy n="57" d="100"/>
        </p:scale>
        <p:origin x="2562" y="3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388E7-0341-4B73-8D9B-81784B7C1C92}" type="datetimeFigureOut">
              <a:rPr lang="en-US" smtClean="0"/>
              <a:t>8/19/2019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EE3F87-FD08-418F-9708-6E0779026B63}" type="slidenum">
              <a:rPr lang="en-US" smtClean="0"/>
              <a:t>‹#›</a:t>
            </a:fld>
            <a:endParaRPr lang="en-US"/>
          </a:p>
        </p:txBody>
      </p:sp>
    </p:spTree>
    <p:extLst>
      <p:ext uri="{BB962C8B-B14F-4D97-AF65-F5344CB8AC3E}">
        <p14:creationId xmlns:p14="http://schemas.microsoft.com/office/powerpoint/2010/main" val="777426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University of Pennsylvania</a:t>
            </a:r>
          </a:p>
        </p:txBody>
      </p:sp>
      <p:sp>
        <p:nvSpPr>
          <p:cNvPr id="4" name="Slide Number Placeholder 3"/>
          <p:cNvSpPr>
            <a:spLocks noGrp="1"/>
          </p:cNvSpPr>
          <p:nvPr>
            <p:ph type="sldNum" sz="quarter" idx="5"/>
          </p:nvPr>
        </p:nvSpPr>
        <p:spPr/>
        <p:txBody>
          <a:bodyPr/>
          <a:lstStyle/>
          <a:p>
            <a:fld id="{0CEE3F87-FD08-418F-9708-6E0779026B63}" type="slidenum">
              <a:rPr lang="en-US" smtClean="0"/>
              <a:t>1</a:t>
            </a:fld>
            <a:endParaRPr lang="en-US"/>
          </a:p>
        </p:txBody>
      </p:sp>
    </p:spTree>
    <p:extLst>
      <p:ext uri="{BB962C8B-B14F-4D97-AF65-F5344CB8AC3E}">
        <p14:creationId xmlns:p14="http://schemas.microsoft.com/office/powerpoint/2010/main" val="38158469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normAutofit/>
          </a:bodyPr>
          <a:lstStyle>
            <a:lvl1pPr>
              <a:defRPr sz="4000">
                <a:latin typeface="Calibri"/>
                <a:cs typeface="Calibri"/>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normAutofit/>
          </a:bodyPr>
          <a:lstStyle>
            <a:lvl1pPr marL="0" indent="0" algn="ctr">
              <a:buNone/>
              <a:defRPr sz="30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8ACDB3CC-F982-40F9-8DD6-BCC9AFBF44BD}" type="datetime1">
              <a:rPr lang="en-US" smtClean="0"/>
              <a:pPr/>
              <a:t>8/19/2019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t>8/19/2019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t>8/19/2019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9" name="Picture 8" descr="ATEC_PPT_Background5.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t>8/19/2019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pic>
        <p:nvPicPr>
          <p:cNvPr id="7" name="Picture 6" descr="ATEC_PPT_bar.png"/>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0" y="4897120"/>
            <a:ext cx="9144000" cy="246380"/>
          </a:xfrm>
          <a:prstGeom prst="rect">
            <a:avLst/>
          </a:prstGeom>
        </p:spPr>
      </p:pic>
      <p:sp>
        <p:nvSpPr>
          <p:cNvPr id="8" name="TextBox 7"/>
          <p:cNvSpPr txBox="1"/>
          <p:nvPr userDrawn="1"/>
        </p:nvSpPr>
        <p:spPr>
          <a:xfrm>
            <a:off x="1" y="4896913"/>
            <a:ext cx="9144000" cy="246221"/>
          </a:xfrm>
          <a:prstGeom prst="rect">
            <a:avLst/>
          </a:prstGeom>
          <a:noFill/>
        </p:spPr>
        <p:txBody>
          <a:bodyPr wrap="square" rtlCol="0">
            <a:spAutoFit/>
          </a:bodyPr>
          <a:lstStyle/>
          <a:p>
            <a:pPr algn="ctr"/>
            <a:r>
              <a:rPr lang="en-US" sz="1000" b="1" spc="300" dirty="0">
                <a:solidFill>
                  <a:srgbClr val="2D6E9C"/>
                </a:solidFill>
                <a:latin typeface="Calisto MT"/>
                <a:cs typeface="Calisto MT"/>
              </a:rPr>
              <a:t>THE UNIVERSITY OF TEXAS AT DALLAS</a:t>
            </a:r>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9E7B99-7C3F-4BC3-B7B8-7E1F8C620B24}" type="datetime1">
              <a:rPr lang="en-US" smtClean="0"/>
              <a:pPr/>
              <a:t>8/19/2019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8C2560D-EC28-3B41-86E8-18F1CE0113B4}" type="datetimeFigureOut">
              <a:rPr lang="en-US" smtClean="0"/>
              <a:t>8/19/2019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8C2560D-EC28-3B41-86E8-18F1CE0113B4}" type="datetimeFigureOut">
              <a:rPr lang="en-US" smtClean="0"/>
              <a:t>8/19/2019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C2560D-EC28-3B41-86E8-18F1CE0113B4}" type="datetimeFigureOut">
              <a:rPr lang="en-US" smtClean="0"/>
              <a:t>8/19/2019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C2560D-EC28-3B41-86E8-18F1CE0113B4}" type="datetimeFigureOut">
              <a:rPr lang="en-US" smtClean="0"/>
              <a:t>8/19/2019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C2560D-EC28-3B41-86E8-18F1CE0113B4}" type="datetimeFigureOut">
              <a:rPr lang="en-US" smtClean="0"/>
              <a:t>8/19/2019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C2560D-EC28-3B41-86E8-18F1CE0113B4}" type="datetimeFigureOut">
              <a:rPr lang="en-US" smtClean="0"/>
              <a:t>8/19/2019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3" name="Picture 12" descr="ATEC_PPT_Background5.jp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Rectangle 6"/>
          <p:cNvSpPr/>
          <p:nvPr userDrawn="1"/>
        </p:nvSpPr>
        <p:spPr>
          <a:xfrm>
            <a:off x="0" y="4394970"/>
            <a:ext cx="9144000" cy="504982"/>
          </a:xfrm>
          <a:prstGeom prst="rect">
            <a:avLst/>
          </a:prstGeom>
          <a:solidFill>
            <a:schemeClr val="accent6">
              <a:lumMod val="75000"/>
            </a:schemeClr>
          </a:solidFill>
          <a:ln>
            <a:solidFill>
              <a:srgbClr val="E26F07"/>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8C2560D-EC28-3B41-86E8-18F1CE0113B4}" type="datetimeFigureOut">
              <a:rPr lang="en-US" smtClean="0"/>
              <a:t>8/19/2019</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066355A-084C-D24E-9AD2-7E4FC41EA627}" type="slidenum">
              <a:rPr lang="en-US" smtClean="0"/>
              <a:t>‹#›</a:t>
            </a:fld>
            <a:endParaRPr lang="en-US"/>
          </a:p>
        </p:txBody>
      </p:sp>
      <p:pic>
        <p:nvPicPr>
          <p:cNvPr id="8" name="Picture 7" descr="Z:\RESOURCES-art templates fonts icons\UT Dallas Logos\University logos\UT Dallas\UT Dallas_no_secondary_white.pn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238040" y="4463410"/>
            <a:ext cx="1016566" cy="374965"/>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 id="2147493465" r:id="rId10"/>
    <p:sldLayoutId id="2147493466" r:id="rId11"/>
  </p:sldLayoutIdLst>
  <p:txStyles>
    <p:titleStyle>
      <a:lvl1pPr algn="ctr" defTabSz="457200" rtl="0" eaLnBrk="1" latinLnBrk="0" hangingPunct="1">
        <a:spcBef>
          <a:spcPct val="0"/>
        </a:spcBef>
        <a:buNone/>
        <a:defRPr sz="4400" kern="1200">
          <a:solidFill>
            <a:srgbClr val="FFFFFF"/>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rgbClr val="FFFFFF"/>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rgbClr val="FFFFFF"/>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rgbClr val="FFFFFF"/>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rgbClr val="FFFFFF"/>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rgbClr val="FFFFFF"/>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solidFill>
            <a:srgbClr val="1C78A7">
              <a:alpha val="50196"/>
            </a:srgbClr>
          </a:solidFill>
        </p:spPr>
        <p:txBody>
          <a:bodyPr>
            <a:normAutofit fontScale="90000"/>
          </a:bodyPr>
          <a:lstStyle/>
          <a:p>
            <a:r>
              <a:rPr lang="en-US" dirty="0"/>
              <a:t>Connectomics of Neurodegeneration</a:t>
            </a:r>
          </a:p>
        </p:txBody>
      </p:sp>
      <p:sp>
        <p:nvSpPr>
          <p:cNvPr id="7" name="Subtitle 6"/>
          <p:cNvSpPr>
            <a:spLocks noGrp="1"/>
          </p:cNvSpPr>
          <p:nvPr>
            <p:ph type="subTitle" idx="1"/>
          </p:nvPr>
        </p:nvSpPr>
        <p:spPr>
          <a:solidFill>
            <a:srgbClr val="1C73A0">
              <a:alpha val="50196"/>
            </a:srgbClr>
          </a:solidFill>
        </p:spPr>
        <p:txBody>
          <a:bodyPr>
            <a:normAutofit fontScale="55000" lnSpcReduction="20000"/>
          </a:bodyPr>
          <a:lstStyle/>
          <a:p>
            <a:r>
              <a:rPr lang="en-US" i="1" u="sng" dirty="0"/>
              <a:t>Spread of α-synuclein pathology through the brain connectome is modulated by selective vulnerability and predicted by network analysis</a:t>
            </a:r>
            <a:r>
              <a:rPr lang="da-DK" dirty="0"/>
              <a:t> Henderson, M.X. et al. </a:t>
            </a:r>
            <a:r>
              <a:rPr lang="da-DK" i="1" dirty="0"/>
              <a:t>Nat. Neurosci</a:t>
            </a:r>
            <a:r>
              <a:rPr lang="da-DK" dirty="0"/>
              <a:t>.</a:t>
            </a:r>
          </a:p>
          <a:p>
            <a:endParaRPr lang="da-DK" dirty="0"/>
          </a:p>
          <a:p>
            <a:r>
              <a:rPr lang="da-DK" dirty="0"/>
              <a:t>Presented by: Tyler Short</a:t>
            </a:r>
          </a:p>
        </p:txBody>
      </p:sp>
    </p:spTree>
    <p:extLst>
      <p:ext uri="{BB962C8B-B14F-4D97-AF65-F5344CB8AC3E}">
        <p14:creationId xmlns:p14="http://schemas.microsoft.com/office/powerpoint/2010/main" val="32768051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5C3CC12-1E85-456C-8D91-F888783A02A7}"/>
              </a:ext>
            </a:extLst>
          </p:cNvPr>
          <p:cNvSpPr txBox="1">
            <a:spLocks/>
          </p:cNvSpPr>
          <p:nvPr/>
        </p:nvSpPr>
        <p:spPr>
          <a:xfrm>
            <a:off x="69989" y="37085"/>
            <a:ext cx="5383073"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Modeling Pathological </a:t>
            </a:r>
            <a:r>
              <a:rPr lang="el-GR" sz="2800" dirty="0"/>
              <a:t>α-</a:t>
            </a:r>
            <a:r>
              <a:rPr lang="en-US" sz="2800" dirty="0"/>
              <a:t>syn Spread</a:t>
            </a:r>
          </a:p>
        </p:txBody>
      </p:sp>
      <p:pic>
        <p:nvPicPr>
          <p:cNvPr id="9" name="Picture 3" descr="Fig. 4">
            <a:extLst>
              <a:ext uri="{FF2B5EF4-FFF2-40B4-BE49-F238E27FC236}">
                <a16:creationId xmlns:a16="http://schemas.microsoft.com/office/drawing/2014/main" id="{789E8520-8598-43A2-8936-3CF7914A5E4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91" r="25489" b="63577"/>
          <a:stretch/>
        </p:blipFill>
        <p:spPr bwMode="auto">
          <a:xfrm>
            <a:off x="3148979" y="2988822"/>
            <a:ext cx="5919787" cy="177843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781E2DDE-911B-4366-AF1F-ECD51C58D339}"/>
              </a:ext>
            </a:extLst>
          </p:cNvPr>
          <p:cNvPicPr>
            <a:picLocks noChangeAspect="1"/>
          </p:cNvPicPr>
          <p:nvPr/>
        </p:nvPicPr>
        <p:blipFill rotWithShape="1">
          <a:blip r:embed="rId3"/>
          <a:srcRect l="7134" t="39352" r="10512" b="47778"/>
          <a:stretch/>
        </p:blipFill>
        <p:spPr>
          <a:xfrm>
            <a:off x="3148979" y="1817123"/>
            <a:ext cx="5919787" cy="661988"/>
          </a:xfrm>
          <a:prstGeom prst="rect">
            <a:avLst/>
          </a:prstGeom>
        </p:spPr>
      </p:pic>
      <p:sp>
        <p:nvSpPr>
          <p:cNvPr id="12" name="Content Placeholder 11">
            <a:extLst>
              <a:ext uri="{FF2B5EF4-FFF2-40B4-BE49-F238E27FC236}">
                <a16:creationId xmlns:a16="http://schemas.microsoft.com/office/drawing/2014/main" id="{849105BE-E986-4F00-A329-140F02867DE4}"/>
              </a:ext>
            </a:extLst>
          </p:cNvPr>
          <p:cNvSpPr>
            <a:spLocks noGrp="1"/>
          </p:cNvSpPr>
          <p:nvPr>
            <p:ph idx="1"/>
          </p:nvPr>
        </p:nvSpPr>
        <p:spPr>
          <a:xfrm>
            <a:off x="69990" y="598601"/>
            <a:ext cx="2968486" cy="4270730"/>
          </a:xfrm>
          <a:solidFill>
            <a:srgbClr val="1C6A90">
              <a:alpha val="50196"/>
            </a:srgbClr>
          </a:solidFill>
        </p:spPr>
        <p:txBody>
          <a:bodyPr>
            <a:normAutofit/>
          </a:bodyPr>
          <a:lstStyle/>
          <a:p>
            <a:pPr marL="0" indent="0">
              <a:buNone/>
            </a:pPr>
            <a:r>
              <a:rPr lang="en-US" sz="2800" dirty="0"/>
              <a:t>Data from the Allen Brain Atlas for mice was used to predict spread of </a:t>
            </a:r>
            <a:r>
              <a:rPr lang="el-GR" sz="2800" dirty="0"/>
              <a:t>α-</a:t>
            </a:r>
            <a:r>
              <a:rPr lang="en-US" sz="2800" dirty="0"/>
              <a:t>syn. </a:t>
            </a:r>
          </a:p>
          <a:p>
            <a:pPr marL="0" indent="0">
              <a:buNone/>
            </a:pPr>
            <a:endParaRPr lang="en-US" sz="2800" dirty="0"/>
          </a:p>
          <a:p>
            <a:pPr marL="0" indent="0">
              <a:buNone/>
            </a:pPr>
            <a:r>
              <a:rPr lang="en-US" sz="2800" dirty="0"/>
              <a:t>That was then compared to the collected results.</a:t>
            </a:r>
          </a:p>
        </p:txBody>
      </p:sp>
      <p:cxnSp>
        <p:nvCxnSpPr>
          <p:cNvPr id="14" name="Straight Arrow Connector 13">
            <a:extLst>
              <a:ext uri="{FF2B5EF4-FFF2-40B4-BE49-F238E27FC236}">
                <a16:creationId xmlns:a16="http://schemas.microsoft.com/office/drawing/2014/main" id="{59B24ABE-7601-41DA-B66B-CA8AC8A2AD5E}"/>
              </a:ext>
            </a:extLst>
          </p:cNvPr>
          <p:cNvCxnSpPr>
            <a:cxnSpLocks/>
            <a:stCxn id="10" idx="2"/>
            <a:endCxn id="9" idx="0"/>
          </p:cNvCxnSpPr>
          <p:nvPr/>
        </p:nvCxnSpPr>
        <p:spPr>
          <a:xfrm>
            <a:off x="6108873" y="2479111"/>
            <a:ext cx="0" cy="50971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pic>
        <p:nvPicPr>
          <p:cNvPr id="16" name="Picture 15">
            <a:extLst>
              <a:ext uri="{FF2B5EF4-FFF2-40B4-BE49-F238E27FC236}">
                <a16:creationId xmlns:a16="http://schemas.microsoft.com/office/drawing/2014/main" id="{3ABC6428-492E-49AB-B4AB-9B33F3AD76F4}"/>
              </a:ext>
            </a:extLst>
          </p:cNvPr>
          <p:cNvPicPr>
            <a:picLocks noChangeAspect="1"/>
          </p:cNvPicPr>
          <p:nvPr/>
        </p:nvPicPr>
        <p:blipFill rotWithShape="1">
          <a:blip r:embed="rId4"/>
          <a:srcRect l="6250" t="69769" r="57429" b="12631"/>
          <a:stretch/>
        </p:blipFill>
        <p:spPr>
          <a:xfrm>
            <a:off x="6022112" y="492760"/>
            <a:ext cx="3005048" cy="819022"/>
          </a:xfrm>
          <a:prstGeom prst="rect">
            <a:avLst/>
          </a:prstGeom>
        </p:spPr>
      </p:pic>
      <p:cxnSp>
        <p:nvCxnSpPr>
          <p:cNvPr id="17" name="Straight Arrow Connector 16">
            <a:extLst>
              <a:ext uri="{FF2B5EF4-FFF2-40B4-BE49-F238E27FC236}">
                <a16:creationId xmlns:a16="http://schemas.microsoft.com/office/drawing/2014/main" id="{B8573E23-FA00-45FF-B122-071F25590C91}"/>
              </a:ext>
            </a:extLst>
          </p:cNvPr>
          <p:cNvCxnSpPr>
            <a:cxnSpLocks/>
            <a:stCxn id="16" idx="2"/>
            <a:endCxn id="10" idx="0"/>
          </p:cNvCxnSpPr>
          <p:nvPr/>
        </p:nvCxnSpPr>
        <p:spPr>
          <a:xfrm flipH="1">
            <a:off x="6108873" y="1311782"/>
            <a:ext cx="1415763" cy="50534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3604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Content Placeholder 3">
            <a:extLst>
              <a:ext uri="{FF2B5EF4-FFF2-40B4-BE49-F238E27FC236}">
                <a16:creationId xmlns:a16="http://schemas.microsoft.com/office/drawing/2014/main" id="{30E939EE-CF39-4500-A019-C25D3F7CBA76}"/>
              </a:ext>
            </a:extLst>
          </p:cNvPr>
          <p:cNvPicPr>
            <a:picLocks noGrp="1" noChangeAspect="1"/>
          </p:cNvPicPr>
          <p:nvPr>
            <p:ph idx="1"/>
          </p:nvPr>
        </p:nvPicPr>
        <p:blipFill>
          <a:blip r:embed="rId2"/>
          <a:stretch>
            <a:fillRect/>
          </a:stretch>
        </p:blipFill>
        <p:spPr>
          <a:xfrm>
            <a:off x="69990" y="800101"/>
            <a:ext cx="6378309" cy="3990974"/>
          </a:xfrm>
          <a:prstGeom prst="rect">
            <a:avLst/>
          </a:prstGeom>
        </p:spPr>
      </p:pic>
      <p:sp>
        <p:nvSpPr>
          <p:cNvPr id="20" name="Title 1">
            <a:extLst>
              <a:ext uri="{FF2B5EF4-FFF2-40B4-BE49-F238E27FC236}">
                <a16:creationId xmlns:a16="http://schemas.microsoft.com/office/drawing/2014/main" id="{5374FEDE-F62B-4D8F-AC0F-D99CD3285A36}"/>
              </a:ext>
            </a:extLst>
          </p:cNvPr>
          <p:cNvSpPr txBox="1">
            <a:spLocks/>
          </p:cNvSpPr>
          <p:nvPr/>
        </p:nvSpPr>
        <p:spPr>
          <a:xfrm>
            <a:off x="69989" y="37085"/>
            <a:ext cx="5383073"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Modeling Pathological </a:t>
            </a:r>
            <a:r>
              <a:rPr lang="el-GR" sz="2800" dirty="0"/>
              <a:t>α-</a:t>
            </a:r>
            <a:r>
              <a:rPr lang="en-US" sz="2800" dirty="0"/>
              <a:t>syn Spread</a:t>
            </a:r>
          </a:p>
        </p:txBody>
      </p:sp>
      <p:sp>
        <p:nvSpPr>
          <p:cNvPr id="18" name="TextBox 17">
            <a:extLst>
              <a:ext uri="{FF2B5EF4-FFF2-40B4-BE49-F238E27FC236}">
                <a16:creationId xmlns:a16="http://schemas.microsoft.com/office/drawing/2014/main" id="{18E451B7-8366-4847-BF48-92088A8479CA}"/>
              </a:ext>
            </a:extLst>
          </p:cNvPr>
          <p:cNvSpPr txBox="1"/>
          <p:nvPr/>
        </p:nvSpPr>
        <p:spPr>
          <a:xfrm>
            <a:off x="6600825" y="699761"/>
            <a:ext cx="2371725" cy="4093428"/>
          </a:xfrm>
          <a:prstGeom prst="rect">
            <a:avLst/>
          </a:prstGeom>
          <a:solidFill>
            <a:srgbClr val="1A6383">
              <a:alpha val="50196"/>
            </a:srgbClr>
          </a:solidFill>
        </p:spPr>
        <p:txBody>
          <a:bodyPr wrap="square" rtlCol="0">
            <a:spAutoFit/>
          </a:bodyPr>
          <a:lstStyle/>
          <a:p>
            <a:r>
              <a:rPr lang="en-US" sz="2000" dirty="0">
                <a:solidFill>
                  <a:schemeClr val="bg1"/>
                </a:solidFill>
              </a:rPr>
              <a:t>Authors hypothesized that one factor that should influence the development of α-syn pathology is α-syn expression. </a:t>
            </a:r>
          </a:p>
          <a:p>
            <a:endParaRPr lang="en-US" sz="2000" i="1" dirty="0">
              <a:solidFill>
                <a:schemeClr val="bg1"/>
              </a:solidFill>
            </a:endParaRPr>
          </a:p>
          <a:p>
            <a:r>
              <a:rPr lang="en-US" sz="2000" i="1" dirty="0" err="1">
                <a:solidFill>
                  <a:schemeClr val="bg1"/>
                </a:solidFill>
              </a:rPr>
              <a:t>Snca</a:t>
            </a:r>
            <a:r>
              <a:rPr lang="en-US" sz="2000" dirty="0">
                <a:solidFill>
                  <a:schemeClr val="bg1"/>
                </a:solidFill>
              </a:rPr>
              <a:t> expression from the Allen Brain Atlas was used to compound the connectivity model.</a:t>
            </a:r>
          </a:p>
        </p:txBody>
      </p:sp>
    </p:spTree>
    <p:extLst>
      <p:ext uri="{BB962C8B-B14F-4D97-AF65-F5344CB8AC3E}">
        <p14:creationId xmlns:p14="http://schemas.microsoft.com/office/powerpoint/2010/main" val="238707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F2A4736-5908-41C0-8082-9104DD97CB8C}"/>
              </a:ext>
            </a:extLst>
          </p:cNvPr>
          <p:cNvPicPr>
            <a:picLocks noGrp="1"/>
          </p:cNvPicPr>
          <p:nvPr>
            <p:ph idx="1"/>
          </p:nvPr>
        </p:nvPicPr>
        <p:blipFill rotWithShape="1">
          <a:blip r:embed="rId2"/>
          <a:srcRect l="52862" t="56769" r="9397" b="34662"/>
          <a:stretch/>
        </p:blipFill>
        <p:spPr>
          <a:xfrm>
            <a:off x="88588" y="4115528"/>
            <a:ext cx="3130791" cy="686660"/>
          </a:xfrm>
          <a:prstGeom prst="rect">
            <a:avLst/>
          </a:prstGeom>
        </p:spPr>
      </p:pic>
      <p:pic>
        <p:nvPicPr>
          <p:cNvPr id="5" name="Picture 4">
            <a:extLst>
              <a:ext uri="{FF2B5EF4-FFF2-40B4-BE49-F238E27FC236}">
                <a16:creationId xmlns:a16="http://schemas.microsoft.com/office/drawing/2014/main" id="{006B4854-DFEB-40D8-932E-90D40FBD0F01}"/>
              </a:ext>
            </a:extLst>
          </p:cNvPr>
          <p:cNvPicPr>
            <a:picLocks noChangeAspect="1"/>
          </p:cNvPicPr>
          <p:nvPr/>
        </p:nvPicPr>
        <p:blipFill rotWithShape="1">
          <a:blip r:embed="rId2"/>
          <a:srcRect l="25260" t="69259"/>
          <a:stretch/>
        </p:blipFill>
        <p:spPr>
          <a:xfrm>
            <a:off x="3683000" y="3221038"/>
            <a:ext cx="5372412" cy="1581150"/>
          </a:xfrm>
          <a:prstGeom prst="rect">
            <a:avLst/>
          </a:prstGeom>
        </p:spPr>
      </p:pic>
      <p:pic>
        <p:nvPicPr>
          <p:cNvPr id="6" name="Picture 3" descr="Fig. 4">
            <a:extLst>
              <a:ext uri="{FF2B5EF4-FFF2-40B4-BE49-F238E27FC236}">
                <a16:creationId xmlns:a16="http://schemas.microsoft.com/office/drawing/2014/main" id="{9BF3329D-DD6C-461C-95C6-03E4C27DDD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091" r="25489" b="63577"/>
          <a:stretch/>
        </p:blipFill>
        <p:spPr bwMode="auto">
          <a:xfrm>
            <a:off x="3683000" y="1359636"/>
            <a:ext cx="5385766" cy="161800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Rounded Corners 6">
            <a:extLst>
              <a:ext uri="{FF2B5EF4-FFF2-40B4-BE49-F238E27FC236}">
                <a16:creationId xmlns:a16="http://schemas.microsoft.com/office/drawing/2014/main" id="{39C01970-DC32-4821-A457-25A95D47277B}"/>
              </a:ext>
            </a:extLst>
          </p:cNvPr>
          <p:cNvSpPr/>
          <p:nvPr/>
        </p:nvSpPr>
        <p:spPr>
          <a:xfrm>
            <a:off x="4856481" y="2357120"/>
            <a:ext cx="508000" cy="2087879"/>
          </a:xfrm>
          <a:prstGeom prst="roundRect">
            <a:avLst/>
          </a:prstGeom>
          <a:noFill/>
          <a:ln w="38100">
            <a:solidFill>
              <a:srgbClr val="1B70B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C7D9DE36-D27F-4FBE-A414-F18E1A9FFF63}"/>
              </a:ext>
            </a:extLst>
          </p:cNvPr>
          <p:cNvSpPr/>
          <p:nvPr/>
        </p:nvSpPr>
        <p:spPr>
          <a:xfrm>
            <a:off x="6708623" y="2357120"/>
            <a:ext cx="508000" cy="2087878"/>
          </a:xfrm>
          <a:prstGeom prst="roundRect">
            <a:avLst/>
          </a:prstGeom>
          <a:noFill/>
          <a:ln w="38100">
            <a:solidFill>
              <a:srgbClr val="1B70B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DCBFAE7A-A287-476B-A461-7C761B44F5BA}"/>
              </a:ext>
            </a:extLst>
          </p:cNvPr>
          <p:cNvSpPr/>
          <p:nvPr/>
        </p:nvSpPr>
        <p:spPr>
          <a:xfrm>
            <a:off x="8503921" y="2349571"/>
            <a:ext cx="508000" cy="2087879"/>
          </a:xfrm>
          <a:prstGeom prst="roundRect">
            <a:avLst/>
          </a:prstGeom>
          <a:noFill/>
          <a:ln w="38100">
            <a:solidFill>
              <a:srgbClr val="1B70B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Content Placeholder 3">
            <a:extLst>
              <a:ext uri="{FF2B5EF4-FFF2-40B4-BE49-F238E27FC236}">
                <a16:creationId xmlns:a16="http://schemas.microsoft.com/office/drawing/2014/main" id="{0E16F07E-B433-4ED9-BCBF-5711FD4EB979}"/>
              </a:ext>
            </a:extLst>
          </p:cNvPr>
          <p:cNvPicPr>
            <a:picLocks noChangeAspect="1"/>
          </p:cNvPicPr>
          <p:nvPr/>
        </p:nvPicPr>
        <p:blipFill rotWithShape="1">
          <a:blip r:embed="rId2"/>
          <a:srcRect l="7109" t="53611" r="48485" b="32778"/>
          <a:stretch/>
        </p:blipFill>
        <p:spPr>
          <a:xfrm>
            <a:off x="88587" y="3428867"/>
            <a:ext cx="3130791" cy="686661"/>
          </a:xfrm>
          <a:prstGeom prst="rect">
            <a:avLst/>
          </a:prstGeom>
        </p:spPr>
      </p:pic>
      <p:sp>
        <p:nvSpPr>
          <p:cNvPr id="12" name="Title 1">
            <a:extLst>
              <a:ext uri="{FF2B5EF4-FFF2-40B4-BE49-F238E27FC236}">
                <a16:creationId xmlns:a16="http://schemas.microsoft.com/office/drawing/2014/main" id="{A3ED5EF5-6077-426C-A426-7B62EA91FBEB}"/>
              </a:ext>
            </a:extLst>
          </p:cNvPr>
          <p:cNvSpPr txBox="1">
            <a:spLocks/>
          </p:cNvSpPr>
          <p:nvPr/>
        </p:nvSpPr>
        <p:spPr>
          <a:xfrm>
            <a:off x="69989" y="37085"/>
            <a:ext cx="5383073"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Modeling Pathological </a:t>
            </a:r>
            <a:r>
              <a:rPr lang="el-GR" sz="2800" dirty="0"/>
              <a:t>α-</a:t>
            </a:r>
            <a:r>
              <a:rPr lang="en-US" sz="2800" dirty="0"/>
              <a:t>syn Spread</a:t>
            </a:r>
          </a:p>
        </p:txBody>
      </p:sp>
      <p:sp>
        <p:nvSpPr>
          <p:cNvPr id="13" name="TextBox 12">
            <a:extLst>
              <a:ext uri="{FF2B5EF4-FFF2-40B4-BE49-F238E27FC236}">
                <a16:creationId xmlns:a16="http://schemas.microsoft.com/office/drawing/2014/main" id="{A539A64B-558B-486E-80CB-3655BE5F04D3}"/>
              </a:ext>
            </a:extLst>
          </p:cNvPr>
          <p:cNvSpPr txBox="1"/>
          <p:nvPr/>
        </p:nvSpPr>
        <p:spPr>
          <a:xfrm>
            <a:off x="88588" y="705044"/>
            <a:ext cx="3480596" cy="2723823"/>
          </a:xfrm>
          <a:prstGeom prst="rect">
            <a:avLst/>
          </a:prstGeom>
          <a:solidFill>
            <a:srgbClr val="1C6C91">
              <a:alpha val="50196"/>
            </a:srgbClr>
          </a:solidFill>
        </p:spPr>
        <p:txBody>
          <a:bodyPr wrap="square" rtlCol="0">
            <a:spAutoFit/>
          </a:bodyPr>
          <a:lstStyle/>
          <a:p>
            <a:r>
              <a:rPr lang="en-US" sz="1900" dirty="0">
                <a:solidFill>
                  <a:schemeClr val="bg1"/>
                </a:solidFill>
              </a:rPr>
              <a:t>The connections of every node was weighted by its respective </a:t>
            </a:r>
            <a:r>
              <a:rPr lang="en-US" sz="1900" i="1" dirty="0" err="1">
                <a:solidFill>
                  <a:schemeClr val="bg1"/>
                </a:solidFill>
              </a:rPr>
              <a:t>Snca</a:t>
            </a:r>
            <a:r>
              <a:rPr lang="en-US" sz="1900" dirty="0">
                <a:solidFill>
                  <a:schemeClr val="bg1"/>
                </a:solidFill>
              </a:rPr>
              <a:t> expression.</a:t>
            </a:r>
          </a:p>
          <a:p>
            <a:endParaRPr lang="en-US" sz="1900" dirty="0">
              <a:solidFill>
                <a:schemeClr val="bg1"/>
              </a:solidFill>
            </a:endParaRPr>
          </a:p>
          <a:p>
            <a:r>
              <a:rPr lang="en-US" sz="1900" dirty="0">
                <a:solidFill>
                  <a:schemeClr val="bg1"/>
                </a:solidFill>
              </a:rPr>
              <a:t>Indeed, incorporation of </a:t>
            </a:r>
            <a:r>
              <a:rPr lang="en-US" sz="1900" i="1" dirty="0" err="1">
                <a:solidFill>
                  <a:schemeClr val="bg1"/>
                </a:solidFill>
              </a:rPr>
              <a:t>Snca</a:t>
            </a:r>
            <a:r>
              <a:rPr lang="en-US" sz="1900" dirty="0">
                <a:solidFill>
                  <a:schemeClr val="bg1"/>
                </a:solidFill>
              </a:rPr>
              <a:t> expression into the model improved the ability of the model to accurately predict the burden of α-synuclein pathology</a:t>
            </a:r>
          </a:p>
        </p:txBody>
      </p:sp>
    </p:spTree>
    <p:extLst>
      <p:ext uri="{BB962C8B-B14F-4D97-AF65-F5344CB8AC3E}">
        <p14:creationId xmlns:p14="http://schemas.microsoft.com/office/powerpoint/2010/main" val="2954985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503504A-6650-4A0C-82BA-8580DD1863B6}"/>
              </a:ext>
            </a:extLst>
          </p:cNvPr>
          <p:cNvSpPr>
            <a:spLocks noGrp="1"/>
          </p:cNvSpPr>
          <p:nvPr>
            <p:ph idx="1"/>
          </p:nvPr>
        </p:nvSpPr>
        <p:spPr>
          <a:xfrm>
            <a:off x="457200" y="697865"/>
            <a:ext cx="8229600" cy="3937398"/>
          </a:xfrm>
          <a:solidFill>
            <a:srgbClr val="1A5D7C">
              <a:alpha val="50196"/>
            </a:srgbClr>
          </a:solidFill>
        </p:spPr>
        <p:txBody>
          <a:bodyPr>
            <a:normAutofit fontScale="92500" lnSpcReduction="20000"/>
          </a:bodyPr>
          <a:lstStyle/>
          <a:p>
            <a:pPr>
              <a:spcAft>
                <a:spcPts val="1200"/>
              </a:spcAft>
            </a:pPr>
            <a:r>
              <a:rPr lang="en-US" sz="2400" dirty="0"/>
              <a:t>What are the underlying mechanisms of protein pathogenesis?</a:t>
            </a:r>
          </a:p>
          <a:p>
            <a:pPr lvl="1">
              <a:spcAft>
                <a:spcPts val="1200"/>
              </a:spcAft>
            </a:pPr>
            <a:r>
              <a:rPr lang="en-US" sz="2000" dirty="0"/>
              <a:t>Still not entirely understood</a:t>
            </a:r>
          </a:p>
          <a:p>
            <a:pPr>
              <a:spcAft>
                <a:spcPts val="1200"/>
              </a:spcAft>
            </a:pPr>
            <a:r>
              <a:rPr lang="en-US" sz="2400" dirty="0"/>
              <a:t>Is spreading driven by extracellular diffusion or intracellular transport? </a:t>
            </a:r>
          </a:p>
          <a:p>
            <a:pPr lvl="1">
              <a:spcAft>
                <a:spcPts val="1200"/>
              </a:spcAft>
            </a:pPr>
            <a:r>
              <a:rPr lang="en-US" sz="2000" dirty="0"/>
              <a:t>A diffusion model showed more accurate predictions</a:t>
            </a:r>
          </a:p>
          <a:p>
            <a:pPr>
              <a:spcAft>
                <a:spcPts val="1200"/>
              </a:spcAft>
            </a:pPr>
            <a:r>
              <a:rPr lang="en-US" sz="2400" dirty="0"/>
              <a:t>Do misfolded proteins propagate retrogradely or anterogradely? </a:t>
            </a:r>
          </a:p>
          <a:p>
            <a:pPr lvl="1">
              <a:spcAft>
                <a:spcPts val="1200"/>
              </a:spcAft>
            </a:pPr>
            <a:r>
              <a:rPr lang="en-US" sz="2000" dirty="0"/>
              <a:t>Predominantly retrogradely</a:t>
            </a:r>
          </a:p>
          <a:p>
            <a:pPr>
              <a:spcAft>
                <a:spcPts val="600"/>
              </a:spcAft>
            </a:pPr>
            <a:r>
              <a:rPr lang="en-US" sz="2400" dirty="0"/>
              <a:t>How do protein expression levels modulate pathogenesis?</a:t>
            </a:r>
          </a:p>
          <a:p>
            <a:pPr lvl="1">
              <a:spcAft>
                <a:spcPts val="600"/>
              </a:spcAft>
            </a:pPr>
            <a:r>
              <a:rPr lang="en-US" sz="2000" dirty="0"/>
              <a:t>Highly correlated with connectivity and &gt;expression = &gt;pathology</a:t>
            </a:r>
          </a:p>
        </p:txBody>
      </p:sp>
      <p:sp>
        <p:nvSpPr>
          <p:cNvPr id="6" name="Title 1">
            <a:extLst>
              <a:ext uri="{FF2B5EF4-FFF2-40B4-BE49-F238E27FC236}">
                <a16:creationId xmlns:a16="http://schemas.microsoft.com/office/drawing/2014/main" id="{B201EBC8-8CF1-4724-AE3C-6B27A6E6E7E4}"/>
              </a:ext>
            </a:extLst>
          </p:cNvPr>
          <p:cNvSpPr txBox="1">
            <a:spLocks/>
          </p:cNvSpPr>
          <p:nvPr/>
        </p:nvSpPr>
        <p:spPr>
          <a:xfrm>
            <a:off x="69989" y="37085"/>
            <a:ext cx="3877171"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Implications &amp; Discussion</a:t>
            </a:r>
          </a:p>
        </p:txBody>
      </p:sp>
    </p:spTree>
    <p:extLst>
      <p:ext uri="{BB962C8B-B14F-4D97-AF65-F5344CB8AC3E}">
        <p14:creationId xmlns:p14="http://schemas.microsoft.com/office/powerpoint/2010/main" val="10457393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CD00B9-9CA1-4859-B636-46A21E0EE26B}"/>
              </a:ext>
            </a:extLst>
          </p:cNvPr>
          <p:cNvSpPr>
            <a:spLocks noGrp="1"/>
          </p:cNvSpPr>
          <p:nvPr>
            <p:ph idx="1"/>
          </p:nvPr>
        </p:nvSpPr>
        <p:spPr>
          <a:xfrm>
            <a:off x="457200" y="980440"/>
            <a:ext cx="8229600" cy="3614183"/>
          </a:xfrm>
          <a:solidFill>
            <a:srgbClr val="1C739E">
              <a:alpha val="50196"/>
            </a:srgbClr>
          </a:solidFill>
        </p:spPr>
        <p:txBody>
          <a:bodyPr>
            <a:normAutofit fontScale="92500" lnSpcReduction="10000"/>
          </a:bodyPr>
          <a:lstStyle/>
          <a:p>
            <a:r>
              <a:rPr lang="en-US" dirty="0"/>
              <a:t>These results are an important step toward quantitative, predictive brain network modeling in Parkinson’s disease.</a:t>
            </a:r>
          </a:p>
          <a:p>
            <a:pPr marL="0" indent="0">
              <a:buNone/>
            </a:pPr>
            <a:endParaRPr lang="en-US" dirty="0"/>
          </a:p>
          <a:p>
            <a:r>
              <a:rPr lang="en-US" dirty="0"/>
              <a:t>Properly calibrated and validated, such models are powerful tools to quickly elaborate what-if scenarios and answer fundamental questions of pathological spread</a:t>
            </a:r>
          </a:p>
          <a:p>
            <a:endParaRPr lang="en-US" dirty="0"/>
          </a:p>
          <a:p>
            <a:pPr marL="0" indent="0">
              <a:buNone/>
            </a:pPr>
            <a:endParaRPr lang="en-US" dirty="0"/>
          </a:p>
        </p:txBody>
      </p:sp>
      <p:sp>
        <p:nvSpPr>
          <p:cNvPr id="4" name="Title 1">
            <a:extLst>
              <a:ext uri="{FF2B5EF4-FFF2-40B4-BE49-F238E27FC236}">
                <a16:creationId xmlns:a16="http://schemas.microsoft.com/office/drawing/2014/main" id="{E7B29C88-BC26-49B1-8CCF-4D269742D892}"/>
              </a:ext>
            </a:extLst>
          </p:cNvPr>
          <p:cNvSpPr txBox="1">
            <a:spLocks/>
          </p:cNvSpPr>
          <p:nvPr/>
        </p:nvSpPr>
        <p:spPr>
          <a:xfrm>
            <a:off x="69989" y="37085"/>
            <a:ext cx="3877171"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Implications &amp; Discussion</a:t>
            </a:r>
          </a:p>
        </p:txBody>
      </p:sp>
    </p:spTree>
    <p:extLst>
      <p:ext uri="{BB962C8B-B14F-4D97-AF65-F5344CB8AC3E}">
        <p14:creationId xmlns:p14="http://schemas.microsoft.com/office/powerpoint/2010/main" val="19296261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486A37B-A7FD-415E-8102-62C6CE11AF76}"/>
              </a:ext>
            </a:extLst>
          </p:cNvPr>
          <p:cNvSpPr txBox="1">
            <a:spLocks/>
          </p:cNvSpPr>
          <p:nvPr/>
        </p:nvSpPr>
        <p:spPr>
          <a:xfrm>
            <a:off x="69989" y="37085"/>
            <a:ext cx="3877171"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Implications &amp; Discussion</a:t>
            </a:r>
          </a:p>
        </p:txBody>
      </p:sp>
      <p:sp>
        <p:nvSpPr>
          <p:cNvPr id="5" name="Content Placeholder 2">
            <a:extLst>
              <a:ext uri="{FF2B5EF4-FFF2-40B4-BE49-F238E27FC236}">
                <a16:creationId xmlns:a16="http://schemas.microsoft.com/office/drawing/2014/main" id="{4ED6463C-7A0C-4F44-B1F5-DBD3BA0D6B56}"/>
              </a:ext>
            </a:extLst>
          </p:cNvPr>
          <p:cNvSpPr>
            <a:spLocks noGrp="1"/>
          </p:cNvSpPr>
          <p:nvPr>
            <p:ph idx="1"/>
          </p:nvPr>
        </p:nvSpPr>
        <p:spPr>
          <a:xfrm>
            <a:off x="457200" y="1200150"/>
            <a:ext cx="8229600" cy="3394075"/>
          </a:xfrm>
          <a:solidFill>
            <a:srgbClr val="197DAF">
              <a:alpha val="50196"/>
            </a:srgbClr>
          </a:solidFill>
        </p:spPr>
        <p:txBody>
          <a:bodyPr>
            <a:normAutofit fontScale="92500" lnSpcReduction="10000"/>
          </a:bodyPr>
          <a:lstStyle/>
          <a:p>
            <a:pPr marL="0" indent="0">
              <a:buNone/>
            </a:pPr>
            <a:r>
              <a:rPr lang="en-US" dirty="0"/>
              <a:t>In view of the fast developments in neuroimaging and the rapid growth of public databases like the Human Connectome Project or the Alzheimer’s Disease Neuroimaging Initiative, it seems reasonable to expect that we will soon have access to longitudinal human disease data to validate network diffusion models for neurodegeneration in humans.</a:t>
            </a:r>
          </a:p>
        </p:txBody>
      </p:sp>
    </p:spTree>
    <p:extLst>
      <p:ext uri="{BB962C8B-B14F-4D97-AF65-F5344CB8AC3E}">
        <p14:creationId xmlns:p14="http://schemas.microsoft.com/office/powerpoint/2010/main" val="4052961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9A4832-641E-4455-B02F-FE2BF3AE94DB}"/>
              </a:ext>
            </a:extLst>
          </p:cNvPr>
          <p:cNvSpPr>
            <a:spLocks noGrp="1"/>
          </p:cNvSpPr>
          <p:nvPr>
            <p:ph idx="1"/>
          </p:nvPr>
        </p:nvSpPr>
        <p:spPr>
          <a:solidFill>
            <a:srgbClr val="1C6C91">
              <a:alpha val="50196"/>
            </a:srgbClr>
          </a:solidFill>
        </p:spPr>
        <p:txBody>
          <a:bodyPr/>
          <a:lstStyle/>
          <a:p>
            <a:pPr marL="0" indent="0">
              <a:buNone/>
            </a:pPr>
            <a:r>
              <a:rPr lang="en-US" dirty="0"/>
              <a:t>The most innovative aspect of this study is that it establishes, calibrates and validates a new technology, protein-expression-weighted brain network modeling, to understand, explain and predict pathological protein spreading in neurodegenerative disease</a:t>
            </a:r>
          </a:p>
        </p:txBody>
      </p:sp>
      <p:sp>
        <p:nvSpPr>
          <p:cNvPr id="4" name="Title 1">
            <a:extLst>
              <a:ext uri="{FF2B5EF4-FFF2-40B4-BE49-F238E27FC236}">
                <a16:creationId xmlns:a16="http://schemas.microsoft.com/office/drawing/2014/main" id="{E5AA9CCC-9CEE-4DE3-AFA7-572ADD3EAB51}"/>
              </a:ext>
            </a:extLst>
          </p:cNvPr>
          <p:cNvSpPr txBox="1">
            <a:spLocks/>
          </p:cNvSpPr>
          <p:nvPr/>
        </p:nvSpPr>
        <p:spPr>
          <a:xfrm>
            <a:off x="69989" y="37085"/>
            <a:ext cx="3877171"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Implications &amp; Discussion</a:t>
            </a:r>
          </a:p>
        </p:txBody>
      </p:sp>
    </p:spTree>
    <p:extLst>
      <p:ext uri="{BB962C8B-B14F-4D97-AF65-F5344CB8AC3E}">
        <p14:creationId xmlns:p14="http://schemas.microsoft.com/office/powerpoint/2010/main" val="781412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C10DE-8095-457F-B1D5-054683C94CAC}"/>
              </a:ext>
            </a:extLst>
          </p:cNvPr>
          <p:cNvSpPr>
            <a:spLocks noGrp="1"/>
          </p:cNvSpPr>
          <p:nvPr>
            <p:ph type="title"/>
          </p:nvPr>
        </p:nvSpPr>
        <p:spPr/>
        <p:txBody>
          <a:bodyPr/>
          <a:lstStyle/>
          <a:p>
            <a:r>
              <a:rPr lang="en-US" dirty="0"/>
              <a:t>Questions and Comments?</a:t>
            </a:r>
          </a:p>
        </p:txBody>
      </p:sp>
      <p:sp>
        <p:nvSpPr>
          <p:cNvPr id="3" name="Content Placeholder 2">
            <a:extLst>
              <a:ext uri="{FF2B5EF4-FFF2-40B4-BE49-F238E27FC236}">
                <a16:creationId xmlns:a16="http://schemas.microsoft.com/office/drawing/2014/main" id="{B6288759-CC4D-44FB-87EE-D7E20AD9F894}"/>
              </a:ext>
            </a:extLst>
          </p:cNvPr>
          <p:cNvSpPr>
            <a:spLocks noGrp="1"/>
          </p:cNvSpPr>
          <p:nvPr>
            <p:ph idx="1"/>
          </p:nvPr>
        </p:nvSpPr>
        <p:spPr>
          <a:xfrm>
            <a:off x="3538220" y="2143125"/>
            <a:ext cx="2067560" cy="579756"/>
          </a:xfrm>
          <a:solidFill>
            <a:srgbClr val="1A79A9">
              <a:alpha val="50196"/>
            </a:srgbClr>
          </a:solidFill>
        </p:spPr>
        <p:txBody>
          <a:bodyPr/>
          <a:lstStyle/>
          <a:p>
            <a:pPr marL="0" indent="0" algn="ctr">
              <a:buNone/>
            </a:pPr>
            <a:r>
              <a:rPr lang="en-US" dirty="0"/>
              <a:t>Thank you!</a:t>
            </a:r>
          </a:p>
        </p:txBody>
      </p:sp>
    </p:spTree>
    <p:extLst>
      <p:ext uri="{BB962C8B-B14F-4D97-AF65-F5344CB8AC3E}">
        <p14:creationId xmlns:p14="http://schemas.microsoft.com/office/powerpoint/2010/main" val="990733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5287" y="639365"/>
            <a:ext cx="8229600" cy="560785"/>
          </a:xfrm>
          <a:solidFill>
            <a:srgbClr val="1D709A">
              <a:alpha val="50196"/>
            </a:srgbClr>
          </a:solidFill>
        </p:spPr>
        <p:txBody>
          <a:bodyPr>
            <a:normAutofit fontScale="90000"/>
          </a:bodyPr>
          <a:lstStyle/>
          <a:p>
            <a:r>
              <a:rPr lang="en-US" sz="2200" i="1" dirty="0"/>
              <a:t>Spread of </a:t>
            </a:r>
            <a:r>
              <a:rPr lang="en-US" sz="2200" i="1" u="sng" dirty="0"/>
              <a:t>α-synuclein</a:t>
            </a:r>
            <a:r>
              <a:rPr lang="en-US" sz="2200" i="1" dirty="0"/>
              <a:t> </a:t>
            </a:r>
            <a:r>
              <a:rPr lang="en-US" sz="2200" i="1" u="sng" dirty="0"/>
              <a:t>pathology</a:t>
            </a:r>
            <a:r>
              <a:rPr lang="en-US" sz="2200" i="1" dirty="0"/>
              <a:t> through the brain </a:t>
            </a:r>
            <a:r>
              <a:rPr lang="en-US" sz="2200" i="1" u="sng" dirty="0"/>
              <a:t>connectome</a:t>
            </a:r>
            <a:r>
              <a:rPr lang="en-US" sz="2200" i="1" dirty="0"/>
              <a:t> is modulated by selective vulnerability and </a:t>
            </a:r>
            <a:r>
              <a:rPr lang="en-US" sz="2200" i="1" u="sng" dirty="0"/>
              <a:t>predicted by network analysis</a:t>
            </a:r>
            <a:endParaRPr lang="en-US" dirty="0"/>
          </a:p>
        </p:txBody>
      </p:sp>
      <p:sp>
        <p:nvSpPr>
          <p:cNvPr id="3" name="Content Placeholder 2"/>
          <p:cNvSpPr>
            <a:spLocks noGrp="1"/>
          </p:cNvSpPr>
          <p:nvPr>
            <p:ph idx="1"/>
          </p:nvPr>
        </p:nvSpPr>
        <p:spPr>
          <a:xfrm>
            <a:off x="457200" y="1507489"/>
            <a:ext cx="8229600" cy="3258583"/>
          </a:xfrm>
          <a:solidFill>
            <a:srgbClr val="1B607F">
              <a:alpha val="50196"/>
            </a:srgbClr>
          </a:solidFill>
        </p:spPr>
        <p:txBody>
          <a:bodyPr>
            <a:normAutofit fontScale="77500" lnSpcReduction="20000"/>
          </a:bodyPr>
          <a:lstStyle/>
          <a:p>
            <a:r>
              <a:rPr lang="en-US" i="1" u="sng" dirty="0"/>
              <a:t>α-synuclein</a:t>
            </a:r>
            <a:r>
              <a:rPr lang="en-US" i="1" dirty="0"/>
              <a:t>:</a:t>
            </a:r>
          </a:p>
          <a:p>
            <a:pPr lvl="1"/>
            <a:r>
              <a:rPr lang="en-US" i="1" dirty="0"/>
              <a:t>Helps deliver neurotransmitters</a:t>
            </a:r>
          </a:p>
          <a:p>
            <a:r>
              <a:rPr lang="en-US" i="1" u="sng" dirty="0"/>
              <a:t>α-synuclein</a:t>
            </a:r>
            <a:r>
              <a:rPr lang="en-US" i="1" dirty="0"/>
              <a:t> </a:t>
            </a:r>
            <a:r>
              <a:rPr lang="en-US" i="1" u="sng" dirty="0"/>
              <a:t>pathology</a:t>
            </a:r>
            <a:r>
              <a:rPr lang="en-US" i="1" dirty="0"/>
              <a:t>:</a:t>
            </a:r>
          </a:p>
          <a:p>
            <a:pPr lvl="1"/>
            <a:r>
              <a:rPr lang="en-US" dirty="0"/>
              <a:t> Parkinson’s Disease (PD), Dementia with Lewy Bodies (LBD)</a:t>
            </a:r>
            <a:endParaRPr lang="en-US" i="1" dirty="0"/>
          </a:p>
          <a:p>
            <a:r>
              <a:rPr lang="en-US" i="1" u="sng" dirty="0"/>
              <a:t>Connectome</a:t>
            </a:r>
            <a:r>
              <a:rPr lang="en-US" i="1" dirty="0"/>
              <a:t>:</a:t>
            </a:r>
          </a:p>
          <a:p>
            <a:pPr lvl="1"/>
            <a:r>
              <a:rPr lang="en-US" i="1" dirty="0"/>
              <a:t>How the brain is connected</a:t>
            </a:r>
          </a:p>
          <a:p>
            <a:r>
              <a:rPr lang="en-US" i="1" u="sng" dirty="0"/>
              <a:t>Predicted by network analysis</a:t>
            </a:r>
            <a:r>
              <a:rPr lang="en-US" i="1" dirty="0"/>
              <a:t>:</a:t>
            </a:r>
          </a:p>
          <a:p>
            <a:pPr lvl="1"/>
            <a:r>
              <a:rPr lang="en-US" dirty="0"/>
              <a:t>Computationally/mathematically modeled</a:t>
            </a:r>
          </a:p>
        </p:txBody>
      </p:sp>
      <p:sp>
        <p:nvSpPr>
          <p:cNvPr id="6" name="Title 1">
            <a:extLst>
              <a:ext uri="{FF2B5EF4-FFF2-40B4-BE49-F238E27FC236}">
                <a16:creationId xmlns:a16="http://schemas.microsoft.com/office/drawing/2014/main" id="{D3EA193A-36F0-484F-82E6-869CBFF36044}"/>
              </a:ext>
            </a:extLst>
          </p:cNvPr>
          <p:cNvSpPr txBox="1">
            <a:spLocks/>
          </p:cNvSpPr>
          <p:nvPr/>
        </p:nvSpPr>
        <p:spPr>
          <a:xfrm>
            <a:off x="69991" y="37085"/>
            <a:ext cx="2349360"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Intro to Topics</a:t>
            </a:r>
          </a:p>
        </p:txBody>
      </p:sp>
    </p:spTree>
    <p:extLst>
      <p:ext uri="{BB962C8B-B14F-4D97-AF65-F5344CB8AC3E}">
        <p14:creationId xmlns:p14="http://schemas.microsoft.com/office/powerpoint/2010/main" val="570698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3B5A5-FB09-4BAE-AE92-85ADC3032151}"/>
              </a:ext>
            </a:extLst>
          </p:cNvPr>
          <p:cNvSpPr>
            <a:spLocks noGrp="1"/>
          </p:cNvSpPr>
          <p:nvPr>
            <p:ph type="title"/>
          </p:nvPr>
        </p:nvSpPr>
        <p:spPr>
          <a:xfrm>
            <a:off x="69990" y="37085"/>
            <a:ext cx="2005013" cy="394096"/>
          </a:xfrm>
          <a:solidFill>
            <a:srgbClr val="1C6F97">
              <a:alpha val="50196"/>
            </a:srgbClr>
          </a:solidFill>
        </p:spPr>
        <p:txBody>
          <a:bodyPr>
            <a:noAutofit/>
          </a:bodyPr>
          <a:lstStyle/>
          <a:p>
            <a:r>
              <a:rPr lang="en-US" sz="2800" dirty="0"/>
              <a:t>Background</a:t>
            </a:r>
          </a:p>
        </p:txBody>
      </p:sp>
      <p:sp>
        <p:nvSpPr>
          <p:cNvPr id="3" name="Content Placeholder 2">
            <a:extLst>
              <a:ext uri="{FF2B5EF4-FFF2-40B4-BE49-F238E27FC236}">
                <a16:creationId xmlns:a16="http://schemas.microsoft.com/office/drawing/2014/main" id="{6739BDB4-DE51-4D7B-A866-318D174AAB37}"/>
              </a:ext>
            </a:extLst>
          </p:cNvPr>
          <p:cNvSpPr>
            <a:spLocks noGrp="1"/>
          </p:cNvSpPr>
          <p:nvPr>
            <p:ph idx="1"/>
          </p:nvPr>
        </p:nvSpPr>
        <p:spPr>
          <a:xfrm>
            <a:off x="1072497" y="3332231"/>
            <a:ext cx="6910474" cy="1427728"/>
          </a:xfrm>
          <a:solidFill>
            <a:srgbClr val="1A5D7C">
              <a:alpha val="50196"/>
            </a:srgbClr>
          </a:solidFill>
        </p:spPr>
        <p:txBody>
          <a:bodyPr>
            <a:normAutofit fontScale="85000" lnSpcReduction="20000"/>
          </a:bodyPr>
          <a:lstStyle/>
          <a:p>
            <a:pPr marL="0" indent="0">
              <a:buNone/>
            </a:pPr>
            <a:r>
              <a:rPr lang="en-US" sz="2400" dirty="0"/>
              <a:t>Parkinson’s Disease &amp; LBD</a:t>
            </a:r>
          </a:p>
          <a:p>
            <a:pPr lvl="1"/>
            <a:r>
              <a:rPr lang="en-US" sz="2000" dirty="0"/>
              <a:t>Like dementia, caused by accumulation of misfolded proteins</a:t>
            </a:r>
          </a:p>
          <a:p>
            <a:pPr lvl="1"/>
            <a:r>
              <a:rPr lang="en-US" sz="2000" dirty="0"/>
              <a:t>Fibrils form Lewy Bodies</a:t>
            </a:r>
          </a:p>
          <a:p>
            <a:pPr lvl="2"/>
            <a:r>
              <a:rPr lang="en-US" sz="1800" dirty="0"/>
              <a:t>Lewy bodies cause cell dysfunction &amp; death</a:t>
            </a:r>
          </a:p>
          <a:p>
            <a:pPr lvl="2"/>
            <a:r>
              <a:rPr lang="en-US" sz="1800" dirty="0"/>
              <a:t>Dopaminergic neurons in PD</a:t>
            </a:r>
          </a:p>
        </p:txBody>
      </p:sp>
      <p:pic>
        <p:nvPicPr>
          <p:cNvPr id="1026" name="Picture 2" descr="https://resources.rndsystems.com/images/site/pd_960.png">
            <a:extLst>
              <a:ext uri="{FF2B5EF4-FFF2-40B4-BE49-F238E27FC236}">
                <a16:creationId xmlns:a16="http://schemas.microsoft.com/office/drawing/2014/main" id="{90C2D792-BB01-41F9-91B6-05BFB63817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914" y="671514"/>
            <a:ext cx="7519641" cy="2420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9592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9FD3C7-8946-4834-A750-7CBA8BD99853}"/>
              </a:ext>
            </a:extLst>
          </p:cNvPr>
          <p:cNvSpPr>
            <a:spLocks noGrp="1"/>
          </p:cNvSpPr>
          <p:nvPr>
            <p:ph idx="1"/>
          </p:nvPr>
        </p:nvSpPr>
        <p:spPr>
          <a:xfrm>
            <a:off x="457200" y="889000"/>
            <a:ext cx="8229600" cy="3705623"/>
          </a:xfrm>
          <a:solidFill>
            <a:srgbClr val="1A7AAA">
              <a:alpha val="50196"/>
            </a:srgbClr>
          </a:solidFill>
        </p:spPr>
        <p:txBody>
          <a:bodyPr>
            <a:normAutofit fontScale="77500" lnSpcReduction="20000"/>
          </a:bodyPr>
          <a:lstStyle/>
          <a:p>
            <a:pPr marL="0" indent="0">
              <a:buNone/>
            </a:pPr>
            <a:r>
              <a:rPr lang="en-US" dirty="0"/>
              <a:t>There is no cure for neurodegenerative disease. Current treatment strategies focus primarily on managing symptoms: active immunization or injection of monoclonal antibodies that target α-syn can decrease pathogenic α-syn spread, and slow disease progression in mice. The first immunotherapies that target α-syn have passed stage I clinical trials in humans. </a:t>
            </a:r>
          </a:p>
          <a:p>
            <a:pPr marL="0" indent="0">
              <a:buNone/>
            </a:pPr>
            <a:endParaRPr lang="en-US" dirty="0"/>
          </a:p>
          <a:p>
            <a:pPr marL="0" indent="0">
              <a:buNone/>
            </a:pPr>
            <a:r>
              <a:rPr lang="en-US" dirty="0"/>
              <a:t>Predictive models of protein spreading can guide new therapeutic approaches, for example, by promoting protein clearance, blocking protein aggregation, or by modulating intercellular spreading.</a:t>
            </a:r>
          </a:p>
        </p:txBody>
      </p:sp>
      <p:sp>
        <p:nvSpPr>
          <p:cNvPr id="4" name="Title 1">
            <a:extLst>
              <a:ext uri="{FF2B5EF4-FFF2-40B4-BE49-F238E27FC236}">
                <a16:creationId xmlns:a16="http://schemas.microsoft.com/office/drawing/2014/main" id="{3441E9AE-7015-49AD-94CC-268D34C25B01}"/>
              </a:ext>
            </a:extLst>
          </p:cNvPr>
          <p:cNvSpPr txBox="1">
            <a:spLocks/>
          </p:cNvSpPr>
          <p:nvPr/>
        </p:nvSpPr>
        <p:spPr>
          <a:xfrm>
            <a:off x="69990" y="37085"/>
            <a:ext cx="2005013"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Purpose</a:t>
            </a:r>
          </a:p>
        </p:txBody>
      </p:sp>
    </p:spTree>
    <p:extLst>
      <p:ext uri="{BB962C8B-B14F-4D97-AF65-F5344CB8AC3E}">
        <p14:creationId xmlns:p14="http://schemas.microsoft.com/office/powerpoint/2010/main" val="36225516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39BDB4-DE51-4D7B-A866-318D174AAB37}"/>
              </a:ext>
            </a:extLst>
          </p:cNvPr>
          <p:cNvSpPr>
            <a:spLocks noGrp="1"/>
          </p:cNvSpPr>
          <p:nvPr>
            <p:ph idx="1"/>
          </p:nvPr>
        </p:nvSpPr>
        <p:spPr>
          <a:xfrm>
            <a:off x="457200" y="657225"/>
            <a:ext cx="8229600" cy="3937398"/>
          </a:xfrm>
          <a:solidFill>
            <a:srgbClr val="1A5D7C">
              <a:alpha val="50196"/>
            </a:srgbClr>
          </a:solidFill>
        </p:spPr>
        <p:txBody>
          <a:bodyPr>
            <a:normAutofit/>
          </a:bodyPr>
          <a:lstStyle/>
          <a:p>
            <a:pPr>
              <a:spcAft>
                <a:spcPts val="1200"/>
              </a:spcAft>
            </a:pPr>
            <a:r>
              <a:rPr lang="en-US" sz="2400" dirty="0"/>
              <a:t>What are the underlying mechanisms of protein pathogenesis? </a:t>
            </a:r>
          </a:p>
          <a:p>
            <a:pPr>
              <a:spcAft>
                <a:spcPts val="1200"/>
              </a:spcAft>
            </a:pPr>
            <a:r>
              <a:rPr lang="en-US" sz="2400" dirty="0"/>
              <a:t>Is spreading driven by extracellular diffusion or intracellular transport? </a:t>
            </a:r>
          </a:p>
          <a:p>
            <a:pPr>
              <a:spcAft>
                <a:spcPts val="1200"/>
              </a:spcAft>
            </a:pPr>
            <a:r>
              <a:rPr lang="en-US" sz="2400" dirty="0"/>
              <a:t>Do misfolded proteins propagate retrogradely or anterogradely? </a:t>
            </a:r>
          </a:p>
          <a:p>
            <a:pPr>
              <a:spcAft>
                <a:spcPts val="600"/>
              </a:spcAft>
            </a:pPr>
            <a:r>
              <a:rPr lang="en-US" sz="2400" dirty="0"/>
              <a:t>How do protein expression levels modulate pathogenesis?</a:t>
            </a:r>
          </a:p>
        </p:txBody>
      </p:sp>
      <p:sp>
        <p:nvSpPr>
          <p:cNvPr id="4" name="Title 1">
            <a:extLst>
              <a:ext uri="{FF2B5EF4-FFF2-40B4-BE49-F238E27FC236}">
                <a16:creationId xmlns:a16="http://schemas.microsoft.com/office/drawing/2014/main" id="{ADC3FB3A-3FC9-4110-AF99-B89A2A70631A}"/>
              </a:ext>
            </a:extLst>
          </p:cNvPr>
          <p:cNvSpPr txBox="1">
            <a:spLocks/>
          </p:cNvSpPr>
          <p:nvPr/>
        </p:nvSpPr>
        <p:spPr>
          <a:xfrm>
            <a:off x="69990" y="37085"/>
            <a:ext cx="2005013"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Purpose</a:t>
            </a:r>
          </a:p>
        </p:txBody>
      </p:sp>
    </p:spTree>
    <p:extLst>
      <p:ext uri="{BB962C8B-B14F-4D97-AF65-F5344CB8AC3E}">
        <p14:creationId xmlns:p14="http://schemas.microsoft.com/office/powerpoint/2010/main" val="29810821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54C77515-F8A4-4808-A4F1-F5BA927070E6}"/>
              </a:ext>
            </a:extLst>
          </p:cNvPr>
          <p:cNvSpPr/>
          <p:nvPr/>
        </p:nvSpPr>
        <p:spPr>
          <a:xfrm>
            <a:off x="69990" y="933277"/>
            <a:ext cx="3464560" cy="1257452"/>
          </a:xfrm>
          <a:prstGeom prst="ellipse">
            <a:avLst/>
          </a:prstGeom>
          <a:solidFill>
            <a:schemeClr val="accent5">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marL="342900" indent="-342900" algn="ctr">
              <a:buFont typeface="+mj-lt"/>
              <a:buAutoNum type="arabicPeriod"/>
            </a:pPr>
            <a:r>
              <a:rPr lang="en-US" dirty="0"/>
              <a:t>Inject mice with α-synuclein pre-formed fibrils (PFFs)</a:t>
            </a:r>
          </a:p>
        </p:txBody>
      </p:sp>
      <p:pic>
        <p:nvPicPr>
          <p:cNvPr id="1026" name="Picture 2" descr="figure1">
            <a:extLst>
              <a:ext uri="{FF2B5EF4-FFF2-40B4-BE49-F238E27FC236}">
                <a16:creationId xmlns:a16="http://schemas.microsoft.com/office/drawing/2014/main" id="{1C0716B6-1C7B-411C-A63E-9912E115DE8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 b="67330"/>
          <a:stretch/>
        </p:blipFill>
        <p:spPr bwMode="auto">
          <a:xfrm>
            <a:off x="3861364" y="459659"/>
            <a:ext cx="4821627" cy="1731070"/>
          </a:xfrm>
          <a:prstGeom prst="rect">
            <a:avLst/>
          </a:prstGeom>
          <a:noFill/>
          <a:effectLst/>
          <a:extLst>
            <a:ext uri="{909E8E84-426E-40DD-AFC4-6F175D3DCCD1}">
              <a14:hiddenFill xmlns:a14="http://schemas.microsoft.com/office/drawing/2010/main">
                <a:solidFill>
                  <a:srgbClr val="FFFFFF"/>
                </a:solidFill>
              </a14:hiddenFill>
            </a:ext>
          </a:extLst>
        </p:spPr>
      </p:pic>
      <p:sp>
        <p:nvSpPr>
          <p:cNvPr id="6" name="Oval 5">
            <a:extLst>
              <a:ext uri="{FF2B5EF4-FFF2-40B4-BE49-F238E27FC236}">
                <a16:creationId xmlns:a16="http://schemas.microsoft.com/office/drawing/2014/main" id="{3C77A3F8-B854-42AF-9DEE-B9D0F50328F7}"/>
              </a:ext>
            </a:extLst>
          </p:cNvPr>
          <p:cNvSpPr/>
          <p:nvPr/>
        </p:nvSpPr>
        <p:spPr>
          <a:xfrm>
            <a:off x="1802270" y="2647950"/>
            <a:ext cx="3464560" cy="1257452"/>
          </a:xfrm>
          <a:prstGeom prst="ellipse">
            <a:avLst/>
          </a:prstGeom>
          <a:solidFill>
            <a:schemeClr val="accent5">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marL="342900" indent="-342900" algn="ctr">
              <a:buFont typeface="+mj-lt"/>
              <a:buAutoNum type="arabicPeriod" startAt="2"/>
            </a:pPr>
            <a:r>
              <a:rPr lang="en-US" dirty="0"/>
              <a:t>Test grip strength</a:t>
            </a:r>
          </a:p>
        </p:txBody>
      </p:sp>
      <p:sp>
        <p:nvSpPr>
          <p:cNvPr id="7" name="Oval 6">
            <a:extLst>
              <a:ext uri="{FF2B5EF4-FFF2-40B4-BE49-F238E27FC236}">
                <a16:creationId xmlns:a16="http://schemas.microsoft.com/office/drawing/2014/main" id="{F0A01FCF-7DDC-40A9-9B97-D3E9B3B38642}"/>
              </a:ext>
            </a:extLst>
          </p:cNvPr>
          <p:cNvSpPr/>
          <p:nvPr/>
        </p:nvSpPr>
        <p:spPr>
          <a:xfrm>
            <a:off x="5532120" y="3400479"/>
            <a:ext cx="3464560" cy="1257452"/>
          </a:xfrm>
          <a:prstGeom prst="ellipse">
            <a:avLst/>
          </a:prstGeom>
          <a:solidFill>
            <a:schemeClr val="accent5">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marL="342900" indent="-342900" algn="ctr">
              <a:buFont typeface="+mj-lt"/>
              <a:buAutoNum type="arabicPeriod" startAt="3"/>
            </a:pPr>
            <a:r>
              <a:rPr lang="en-US" dirty="0"/>
              <a:t>Allow mice to age 1, 3 or 6 months post-injection (MPI)</a:t>
            </a:r>
          </a:p>
        </p:txBody>
      </p:sp>
      <p:cxnSp>
        <p:nvCxnSpPr>
          <p:cNvPr id="10" name="Straight Arrow Connector 9">
            <a:extLst>
              <a:ext uri="{FF2B5EF4-FFF2-40B4-BE49-F238E27FC236}">
                <a16:creationId xmlns:a16="http://schemas.microsoft.com/office/drawing/2014/main" id="{D9FE288F-760E-4B20-B490-B517A632E890}"/>
              </a:ext>
            </a:extLst>
          </p:cNvPr>
          <p:cNvCxnSpPr>
            <a:cxnSpLocks/>
            <a:stCxn id="4" idx="4"/>
            <a:endCxn id="6" idx="1"/>
          </p:cNvCxnSpPr>
          <p:nvPr/>
        </p:nvCxnSpPr>
        <p:spPr>
          <a:xfrm>
            <a:off x="1802270" y="2190729"/>
            <a:ext cx="507373" cy="641371"/>
          </a:xfrm>
          <a:prstGeom prst="straightConnector1">
            <a:avLst/>
          </a:prstGeom>
          <a:ln w="57150">
            <a:solidFill>
              <a:schemeClr val="accent3">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707C1D73-C6D1-4059-9AA5-5742393966EC}"/>
              </a:ext>
            </a:extLst>
          </p:cNvPr>
          <p:cNvCxnSpPr>
            <a:cxnSpLocks/>
            <a:stCxn id="6" idx="5"/>
            <a:endCxn id="7" idx="2"/>
          </p:cNvCxnSpPr>
          <p:nvPr/>
        </p:nvCxnSpPr>
        <p:spPr>
          <a:xfrm>
            <a:off x="4759457" y="3721252"/>
            <a:ext cx="772663" cy="307953"/>
          </a:xfrm>
          <a:prstGeom prst="straightConnector1">
            <a:avLst/>
          </a:prstGeom>
          <a:ln w="57150">
            <a:solidFill>
              <a:schemeClr val="accent3">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9" name="Title 1">
            <a:extLst>
              <a:ext uri="{FF2B5EF4-FFF2-40B4-BE49-F238E27FC236}">
                <a16:creationId xmlns:a16="http://schemas.microsoft.com/office/drawing/2014/main" id="{4EA0867D-8A21-4833-BF00-E20D0B12C5EC}"/>
              </a:ext>
            </a:extLst>
          </p:cNvPr>
          <p:cNvSpPr txBox="1">
            <a:spLocks/>
          </p:cNvSpPr>
          <p:nvPr/>
        </p:nvSpPr>
        <p:spPr>
          <a:xfrm>
            <a:off x="69990" y="37085"/>
            <a:ext cx="2005013"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Experiment</a:t>
            </a:r>
          </a:p>
        </p:txBody>
      </p:sp>
    </p:spTree>
    <p:extLst>
      <p:ext uri="{BB962C8B-B14F-4D97-AF65-F5344CB8AC3E}">
        <p14:creationId xmlns:p14="http://schemas.microsoft.com/office/powerpoint/2010/main" val="387416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BE04B51-34CC-4314-8E26-2761C8C57958}"/>
              </a:ext>
            </a:extLst>
          </p:cNvPr>
          <p:cNvPicPr>
            <a:picLocks noChangeAspect="1"/>
          </p:cNvPicPr>
          <p:nvPr/>
        </p:nvPicPr>
        <p:blipFill rotWithShape="1">
          <a:blip r:embed="rId2"/>
          <a:srcRect r="59375"/>
          <a:stretch/>
        </p:blipFill>
        <p:spPr>
          <a:xfrm>
            <a:off x="5518030" y="0"/>
            <a:ext cx="3625969" cy="4792029"/>
          </a:xfrm>
          <a:prstGeom prst="rect">
            <a:avLst/>
          </a:prstGeom>
        </p:spPr>
      </p:pic>
      <p:pic>
        <p:nvPicPr>
          <p:cNvPr id="3074" name="Picture 2" descr="figure1">
            <a:extLst>
              <a:ext uri="{FF2B5EF4-FFF2-40B4-BE49-F238E27FC236}">
                <a16:creationId xmlns:a16="http://schemas.microsoft.com/office/drawing/2014/main" id="{59039AA9-FB77-45A1-A16D-85F780E35C1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4486"/>
          <a:stretch/>
        </p:blipFill>
        <p:spPr bwMode="auto">
          <a:xfrm>
            <a:off x="50800" y="1916325"/>
            <a:ext cx="3997960" cy="2875704"/>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a:extLst>
              <a:ext uri="{FF2B5EF4-FFF2-40B4-BE49-F238E27FC236}">
                <a16:creationId xmlns:a16="http://schemas.microsoft.com/office/drawing/2014/main" id="{713FB9EB-44DE-41FB-A5F7-829D2B855557}"/>
              </a:ext>
            </a:extLst>
          </p:cNvPr>
          <p:cNvSpPr/>
          <p:nvPr/>
        </p:nvSpPr>
        <p:spPr>
          <a:xfrm rot="21367739">
            <a:off x="2044907" y="430937"/>
            <a:ext cx="3298566" cy="1389031"/>
          </a:xfrm>
          <a:prstGeom prst="ellipse">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Brains were sectioned and stained for pathological misfolded and phosphorylated </a:t>
            </a:r>
            <a:r>
              <a:rPr lang="el-GR" sz="1400" dirty="0"/>
              <a:t>α-</a:t>
            </a:r>
            <a:r>
              <a:rPr lang="en-US" sz="1400" dirty="0"/>
              <a:t>synuclein.</a:t>
            </a:r>
          </a:p>
        </p:txBody>
      </p:sp>
      <p:sp>
        <p:nvSpPr>
          <p:cNvPr id="5" name="Rectangle: Rounded Corners 4">
            <a:extLst>
              <a:ext uri="{FF2B5EF4-FFF2-40B4-BE49-F238E27FC236}">
                <a16:creationId xmlns:a16="http://schemas.microsoft.com/office/drawing/2014/main" id="{8A39B1B6-A73A-49DD-A27E-8ABECA7E6A76}"/>
              </a:ext>
            </a:extLst>
          </p:cNvPr>
          <p:cNvSpPr/>
          <p:nvPr/>
        </p:nvSpPr>
        <p:spPr>
          <a:xfrm>
            <a:off x="5669280" y="279918"/>
            <a:ext cx="1216703" cy="2122922"/>
          </a:xfrm>
          <a:prstGeom prst="roundRect">
            <a:avLst/>
          </a:prstGeom>
          <a:noFill/>
          <a:ln w="38100">
            <a:solidFill>
              <a:srgbClr val="1B70B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4ABF6B51-3045-40D8-8423-174A00243CE7}"/>
              </a:ext>
            </a:extLst>
          </p:cNvPr>
          <p:cNvSpPr/>
          <p:nvPr/>
        </p:nvSpPr>
        <p:spPr>
          <a:xfrm>
            <a:off x="5669280" y="2424588"/>
            <a:ext cx="1216703" cy="2233771"/>
          </a:xfrm>
          <a:prstGeom prst="round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AD0835C-2AA4-4873-BC29-6FB255A9A31E}"/>
              </a:ext>
            </a:extLst>
          </p:cNvPr>
          <p:cNvSpPr txBox="1"/>
          <p:nvPr/>
        </p:nvSpPr>
        <p:spPr>
          <a:xfrm>
            <a:off x="4048760" y="1791208"/>
            <a:ext cx="1473200" cy="3000821"/>
          </a:xfrm>
          <a:prstGeom prst="rect">
            <a:avLst/>
          </a:prstGeom>
          <a:solidFill>
            <a:srgbClr val="1B76A3">
              <a:alpha val="65098"/>
            </a:srgbClr>
          </a:solidFill>
        </p:spPr>
        <p:txBody>
          <a:bodyPr wrap="square" rtlCol="0">
            <a:spAutoFit/>
          </a:bodyPr>
          <a:lstStyle/>
          <a:p>
            <a:pPr algn="r"/>
            <a:r>
              <a:rPr lang="en-US" sz="1050" dirty="0">
                <a:latin typeface="+mj-lt"/>
              </a:rPr>
              <a:t>ipsilateral caudoputamen (iCPu),</a:t>
            </a:r>
          </a:p>
          <a:p>
            <a:pPr algn="r"/>
            <a:endParaRPr lang="en-US" sz="1050" dirty="0">
              <a:latin typeface="+mj-lt"/>
            </a:endParaRPr>
          </a:p>
          <a:p>
            <a:pPr algn="r"/>
            <a:r>
              <a:rPr lang="en-US" sz="1050" dirty="0">
                <a:latin typeface="+mj-lt"/>
              </a:rPr>
              <a:t>Ipsilateral hippocampus (</a:t>
            </a:r>
            <a:r>
              <a:rPr lang="en-US" sz="1050" dirty="0" err="1">
                <a:latin typeface="+mj-lt"/>
              </a:rPr>
              <a:t>iHipp</a:t>
            </a:r>
            <a:r>
              <a:rPr lang="en-US" sz="1050" dirty="0">
                <a:latin typeface="+mj-lt"/>
              </a:rPr>
              <a:t>-b),</a:t>
            </a:r>
          </a:p>
          <a:p>
            <a:pPr algn="r"/>
            <a:endParaRPr lang="en-US" sz="1050" dirty="0">
              <a:latin typeface="+mj-lt"/>
            </a:endParaRPr>
          </a:p>
          <a:p>
            <a:pPr algn="r"/>
            <a:r>
              <a:rPr lang="en-US" sz="1050" dirty="0">
                <a:latin typeface="+mj-lt"/>
              </a:rPr>
              <a:t> contralateral Cpu (cCPu),</a:t>
            </a:r>
          </a:p>
          <a:p>
            <a:pPr algn="r"/>
            <a:r>
              <a:rPr lang="en-US" sz="1050" dirty="0">
                <a:latin typeface="+mj-lt"/>
              </a:rPr>
              <a:t> </a:t>
            </a:r>
          </a:p>
          <a:p>
            <a:pPr algn="r"/>
            <a:r>
              <a:rPr lang="en-US" sz="1050" dirty="0">
                <a:latin typeface="+mj-lt"/>
              </a:rPr>
              <a:t>ipsilateral secondary motor cortex (iM2),</a:t>
            </a:r>
          </a:p>
          <a:p>
            <a:pPr algn="r"/>
            <a:endParaRPr lang="en-US" sz="1050" dirty="0">
              <a:latin typeface="+mj-lt"/>
            </a:endParaRPr>
          </a:p>
          <a:p>
            <a:pPr algn="r"/>
            <a:r>
              <a:rPr lang="en-US" sz="1050" dirty="0">
                <a:latin typeface="+mj-lt"/>
              </a:rPr>
              <a:t>ipsilateral substantia nigra (iSN),</a:t>
            </a:r>
          </a:p>
          <a:p>
            <a:pPr algn="r"/>
            <a:r>
              <a:rPr lang="en-US" sz="1050" dirty="0">
                <a:latin typeface="+mj-lt"/>
              </a:rPr>
              <a:t> </a:t>
            </a:r>
          </a:p>
          <a:p>
            <a:pPr algn="r"/>
            <a:r>
              <a:rPr lang="en-US" sz="1050" dirty="0">
                <a:latin typeface="+mj-lt"/>
              </a:rPr>
              <a:t>ipsilateral primary somatosensory cortex (iS1))</a:t>
            </a:r>
          </a:p>
        </p:txBody>
      </p:sp>
      <p:sp>
        <p:nvSpPr>
          <p:cNvPr id="10" name="Title 1">
            <a:extLst>
              <a:ext uri="{FF2B5EF4-FFF2-40B4-BE49-F238E27FC236}">
                <a16:creationId xmlns:a16="http://schemas.microsoft.com/office/drawing/2014/main" id="{02AA2E30-AADD-40D8-A710-56B55CCC9E6E}"/>
              </a:ext>
            </a:extLst>
          </p:cNvPr>
          <p:cNvSpPr txBox="1">
            <a:spLocks/>
          </p:cNvSpPr>
          <p:nvPr/>
        </p:nvSpPr>
        <p:spPr>
          <a:xfrm>
            <a:off x="69990" y="37085"/>
            <a:ext cx="3735248"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Tracking the Progression</a:t>
            </a:r>
          </a:p>
        </p:txBody>
      </p:sp>
    </p:spTree>
    <p:extLst>
      <p:ext uri="{BB962C8B-B14F-4D97-AF65-F5344CB8AC3E}">
        <p14:creationId xmlns:p14="http://schemas.microsoft.com/office/powerpoint/2010/main" val="3676602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EEC218E-111F-4606-9C9B-F2D9CE1EC8B1}"/>
              </a:ext>
            </a:extLst>
          </p:cNvPr>
          <p:cNvPicPr>
            <a:picLocks noGrp="1" noChangeAspect="1"/>
          </p:cNvPicPr>
          <p:nvPr>
            <p:ph idx="1"/>
          </p:nvPr>
        </p:nvPicPr>
        <p:blipFill rotWithShape="1">
          <a:blip r:embed="rId2"/>
          <a:srcRect l="41481"/>
          <a:stretch/>
        </p:blipFill>
        <p:spPr>
          <a:xfrm>
            <a:off x="4452938" y="525769"/>
            <a:ext cx="4365749" cy="4005446"/>
          </a:xfrm>
          <a:prstGeom prst="rect">
            <a:avLst/>
          </a:prstGeom>
        </p:spPr>
      </p:pic>
      <p:sp>
        <p:nvSpPr>
          <p:cNvPr id="5" name="TextBox 4">
            <a:extLst>
              <a:ext uri="{FF2B5EF4-FFF2-40B4-BE49-F238E27FC236}">
                <a16:creationId xmlns:a16="http://schemas.microsoft.com/office/drawing/2014/main" id="{37CC1551-44C6-41F7-86A8-B8A624815DC4}"/>
              </a:ext>
            </a:extLst>
          </p:cNvPr>
          <p:cNvSpPr txBox="1"/>
          <p:nvPr/>
        </p:nvSpPr>
        <p:spPr>
          <a:xfrm>
            <a:off x="185736" y="681833"/>
            <a:ext cx="3971925" cy="4093428"/>
          </a:xfrm>
          <a:prstGeom prst="rect">
            <a:avLst/>
          </a:prstGeom>
          <a:solidFill>
            <a:srgbClr val="1D719D">
              <a:alpha val="50196"/>
            </a:srgbClr>
          </a:solidFill>
        </p:spPr>
        <p:txBody>
          <a:bodyPr wrap="square" rtlCol="0">
            <a:spAutoFit/>
          </a:bodyPr>
          <a:lstStyle/>
          <a:p>
            <a:r>
              <a:rPr lang="en-US" sz="2000" dirty="0">
                <a:solidFill>
                  <a:schemeClr val="bg1"/>
                </a:solidFill>
              </a:rPr>
              <a:t>* = Injection site </a:t>
            </a:r>
            <a:r>
              <a:rPr lang="en-US" sz="2000" dirty="0">
                <a:solidFill>
                  <a:schemeClr val="bg1"/>
                </a:solidFill>
                <a:sym typeface="Wingdings" panose="05000000000000000000" pitchFamily="2" charset="2"/>
              </a:rPr>
              <a:t> C</a:t>
            </a:r>
            <a:r>
              <a:rPr lang="en-US" sz="2000" dirty="0">
                <a:solidFill>
                  <a:schemeClr val="bg1"/>
                </a:solidFill>
              </a:rPr>
              <a:t>audoputamen</a:t>
            </a:r>
          </a:p>
          <a:p>
            <a:endParaRPr lang="en-US" sz="2000" dirty="0">
              <a:solidFill>
                <a:schemeClr val="bg1"/>
              </a:solidFill>
            </a:endParaRPr>
          </a:p>
          <a:p>
            <a:endParaRPr lang="en-US" sz="2000" dirty="0">
              <a:solidFill>
                <a:schemeClr val="bg1"/>
              </a:solidFill>
            </a:endParaRPr>
          </a:p>
          <a:p>
            <a:r>
              <a:rPr lang="en-US" sz="2000" dirty="0">
                <a:solidFill>
                  <a:schemeClr val="bg1"/>
                </a:solidFill>
              </a:rPr>
              <a:t>Each brain region displays distinct spreading profiles and a characteristic timeline of progression.</a:t>
            </a:r>
          </a:p>
          <a:p>
            <a:endParaRPr lang="en-US" sz="2000" dirty="0">
              <a:solidFill>
                <a:schemeClr val="bg1"/>
              </a:solidFill>
            </a:endParaRPr>
          </a:p>
          <a:p>
            <a:endParaRPr lang="en-US" sz="2000" dirty="0">
              <a:solidFill>
                <a:schemeClr val="bg1"/>
              </a:solidFill>
            </a:endParaRPr>
          </a:p>
          <a:p>
            <a:r>
              <a:rPr lang="en-US" sz="2000" dirty="0">
                <a:solidFill>
                  <a:schemeClr val="bg1"/>
                </a:solidFill>
              </a:rPr>
              <a:t>Regions with a direct anatomical connection to the injection site display higher degrees of pathology than remotely connected regions.</a:t>
            </a:r>
          </a:p>
        </p:txBody>
      </p:sp>
      <p:sp>
        <p:nvSpPr>
          <p:cNvPr id="7" name="Title 1">
            <a:extLst>
              <a:ext uri="{FF2B5EF4-FFF2-40B4-BE49-F238E27FC236}">
                <a16:creationId xmlns:a16="http://schemas.microsoft.com/office/drawing/2014/main" id="{0328D487-64BD-4C94-BA4A-89462D3386D9}"/>
              </a:ext>
            </a:extLst>
          </p:cNvPr>
          <p:cNvSpPr txBox="1">
            <a:spLocks/>
          </p:cNvSpPr>
          <p:nvPr/>
        </p:nvSpPr>
        <p:spPr>
          <a:xfrm>
            <a:off x="69990" y="37085"/>
            <a:ext cx="3735248"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Tracking the Progression</a:t>
            </a:r>
          </a:p>
        </p:txBody>
      </p:sp>
    </p:spTree>
    <p:extLst>
      <p:ext uri="{BB962C8B-B14F-4D97-AF65-F5344CB8AC3E}">
        <p14:creationId xmlns:p14="http://schemas.microsoft.com/office/powerpoint/2010/main" val="40024041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3E47433-B1A0-4090-8BDF-DA3101CE272E}"/>
              </a:ext>
            </a:extLst>
          </p:cNvPr>
          <p:cNvPicPr>
            <a:picLocks noChangeAspect="1"/>
          </p:cNvPicPr>
          <p:nvPr/>
        </p:nvPicPr>
        <p:blipFill rotWithShape="1">
          <a:blip r:embed="rId2"/>
          <a:srcRect r="64762" b="46077"/>
          <a:stretch/>
        </p:blipFill>
        <p:spPr>
          <a:xfrm>
            <a:off x="2628900" y="1732811"/>
            <a:ext cx="3759657" cy="2586777"/>
          </a:xfrm>
          <a:prstGeom prst="rect">
            <a:avLst/>
          </a:prstGeom>
        </p:spPr>
      </p:pic>
      <p:pic>
        <p:nvPicPr>
          <p:cNvPr id="7" name="Picture 6">
            <a:extLst>
              <a:ext uri="{FF2B5EF4-FFF2-40B4-BE49-F238E27FC236}">
                <a16:creationId xmlns:a16="http://schemas.microsoft.com/office/drawing/2014/main" id="{4DC34B96-F8EE-47D4-B7D1-FFCC6E214E06}"/>
              </a:ext>
            </a:extLst>
          </p:cNvPr>
          <p:cNvPicPr>
            <a:picLocks noChangeAspect="1"/>
          </p:cNvPicPr>
          <p:nvPr/>
        </p:nvPicPr>
        <p:blipFill rotWithShape="1">
          <a:blip r:embed="rId2"/>
          <a:srcRect l="39444" r="36735"/>
          <a:stretch/>
        </p:blipFill>
        <p:spPr>
          <a:xfrm>
            <a:off x="6588760" y="216159"/>
            <a:ext cx="2447419" cy="4619549"/>
          </a:xfrm>
          <a:prstGeom prst="rect">
            <a:avLst/>
          </a:prstGeom>
        </p:spPr>
      </p:pic>
      <p:sp>
        <p:nvSpPr>
          <p:cNvPr id="8" name="Title 1">
            <a:extLst>
              <a:ext uri="{FF2B5EF4-FFF2-40B4-BE49-F238E27FC236}">
                <a16:creationId xmlns:a16="http://schemas.microsoft.com/office/drawing/2014/main" id="{B146F4F2-7E2D-4DB6-9A4F-96150A39A86B}"/>
              </a:ext>
            </a:extLst>
          </p:cNvPr>
          <p:cNvSpPr txBox="1">
            <a:spLocks/>
          </p:cNvSpPr>
          <p:nvPr/>
        </p:nvSpPr>
        <p:spPr>
          <a:xfrm>
            <a:off x="69990" y="37085"/>
            <a:ext cx="3244710" cy="394096"/>
          </a:xfrm>
          <a:prstGeom prst="rect">
            <a:avLst/>
          </a:prstGeom>
          <a:solidFill>
            <a:srgbClr val="1C6F97">
              <a:alpha val="50196"/>
            </a:srgbClr>
          </a:solid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r>
              <a:rPr lang="en-US" sz="2800" dirty="0"/>
              <a:t>Tracking the Damage</a:t>
            </a:r>
          </a:p>
        </p:txBody>
      </p:sp>
      <p:sp>
        <p:nvSpPr>
          <p:cNvPr id="9" name="TextBox 8">
            <a:extLst>
              <a:ext uri="{FF2B5EF4-FFF2-40B4-BE49-F238E27FC236}">
                <a16:creationId xmlns:a16="http://schemas.microsoft.com/office/drawing/2014/main" id="{404CCC95-8AA8-48C8-9288-A7A5B890CF39}"/>
              </a:ext>
            </a:extLst>
          </p:cNvPr>
          <p:cNvSpPr txBox="1"/>
          <p:nvPr/>
        </p:nvSpPr>
        <p:spPr>
          <a:xfrm>
            <a:off x="145157" y="639698"/>
            <a:ext cx="6339086" cy="707886"/>
          </a:xfrm>
          <a:prstGeom prst="rect">
            <a:avLst/>
          </a:prstGeom>
          <a:solidFill>
            <a:srgbClr val="1D719D">
              <a:alpha val="50196"/>
            </a:srgbClr>
          </a:solidFill>
        </p:spPr>
        <p:txBody>
          <a:bodyPr wrap="square" rtlCol="0">
            <a:spAutoFit/>
          </a:bodyPr>
          <a:lstStyle/>
          <a:p>
            <a:r>
              <a:rPr lang="en-US" sz="2000" dirty="0">
                <a:solidFill>
                  <a:schemeClr val="bg1"/>
                </a:solidFill>
              </a:rPr>
              <a:t>Previous work demonstrated loss of cell body pathology is indicative of the death of the inclusion-bearing neurons. </a:t>
            </a:r>
          </a:p>
        </p:txBody>
      </p:sp>
      <p:sp>
        <p:nvSpPr>
          <p:cNvPr id="10" name="Rectangle 9">
            <a:extLst>
              <a:ext uri="{FF2B5EF4-FFF2-40B4-BE49-F238E27FC236}">
                <a16:creationId xmlns:a16="http://schemas.microsoft.com/office/drawing/2014/main" id="{E7E84B2C-A12B-4D59-AD19-B57300920E7F}"/>
              </a:ext>
            </a:extLst>
          </p:cNvPr>
          <p:cNvSpPr/>
          <p:nvPr/>
        </p:nvSpPr>
        <p:spPr>
          <a:xfrm>
            <a:off x="75058" y="1357833"/>
            <a:ext cx="2501583" cy="3477875"/>
          </a:xfrm>
          <a:prstGeom prst="rect">
            <a:avLst/>
          </a:prstGeom>
          <a:solidFill>
            <a:srgbClr val="1C698D">
              <a:alpha val="50196"/>
            </a:srgbClr>
          </a:solidFill>
        </p:spPr>
        <p:txBody>
          <a:bodyPr wrap="square">
            <a:spAutoFit/>
          </a:bodyPr>
          <a:lstStyle/>
          <a:p>
            <a:r>
              <a:rPr lang="en-US" sz="2000" dirty="0">
                <a:solidFill>
                  <a:schemeClr val="bg1"/>
                </a:solidFill>
              </a:rPr>
              <a:t>Estimates of neuron loss in each region was made by measuring cell body inclusion levels throughout the brain and using the difference between time points as an estimate of neuron loss</a:t>
            </a:r>
          </a:p>
        </p:txBody>
      </p:sp>
      <p:sp>
        <p:nvSpPr>
          <p:cNvPr id="11" name="TextBox 10">
            <a:extLst>
              <a:ext uri="{FF2B5EF4-FFF2-40B4-BE49-F238E27FC236}">
                <a16:creationId xmlns:a16="http://schemas.microsoft.com/office/drawing/2014/main" id="{558C5CEA-CB4D-4CE1-8165-E2F87EF03A2C}"/>
              </a:ext>
            </a:extLst>
          </p:cNvPr>
          <p:cNvSpPr txBox="1"/>
          <p:nvPr/>
        </p:nvSpPr>
        <p:spPr>
          <a:xfrm>
            <a:off x="5845633" y="1290792"/>
            <a:ext cx="516830" cy="369332"/>
          </a:xfrm>
          <a:prstGeom prst="rect">
            <a:avLst/>
          </a:prstGeom>
          <a:solidFill>
            <a:srgbClr val="1C6A90">
              <a:alpha val="50196"/>
            </a:srgbClr>
          </a:solidFill>
          <a:ln>
            <a:solidFill>
              <a:srgbClr val="C00000"/>
            </a:solidFill>
          </a:ln>
        </p:spPr>
        <p:txBody>
          <a:bodyPr wrap="square" rtlCol="0">
            <a:spAutoFit/>
          </a:bodyPr>
          <a:lstStyle/>
          <a:p>
            <a:r>
              <a:rPr lang="en-US" u="sng" dirty="0"/>
              <a:t>SN</a:t>
            </a:r>
          </a:p>
        </p:txBody>
      </p:sp>
      <p:cxnSp>
        <p:nvCxnSpPr>
          <p:cNvPr id="13" name="Straight Arrow Connector 12">
            <a:extLst>
              <a:ext uri="{FF2B5EF4-FFF2-40B4-BE49-F238E27FC236}">
                <a16:creationId xmlns:a16="http://schemas.microsoft.com/office/drawing/2014/main" id="{E3A60078-09B4-46E0-8C9F-E1BE9C5B8074}"/>
              </a:ext>
            </a:extLst>
          </p:cNvPr>
          <p:cNvCxnSpPr>
            <a:cxnSpLocks/>
          </p:cNvCxnSpPr>
          <p:nvPr/>
        </p:nvCxnSpPr>
        <p:spPr>
          <a:xfrm flipH="1" flipV="1">
            <a:off x="6362463" y="1653286"/>
            <a:ext cx="2200512" cy="161855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755400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6F2769-7194-4217-93D3-3AF3A4742282}">
  <ds:schemaRefs>
    <ds:schemaRef ds:uri="http://schemas.microsoft.com/office/2006/documentManagement/types"/>
    <ds:schemaRef ds:uri="http://schemas.microsoft.com/sharepoint/v3/fields"/>
    <ds:schemaRef ds:uri="http://purl.org/dc/elements/1.1/"/>
    <ds:schemaRef ds:uri="http://purl.org/dc/dcmitype/"/>
    <ds:schemaRef ds:uri="http://schemas.microsoft.com/office/2006/metadata/properties"/>
    <ds:schemaRef ds:uri="http://www.w3.org/XML/1998/namespace"/>
    <ds:schemaRef ds:uri="http://schemas.microsoft.com/office/infopath/2007/PartnerControls"/>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7213</TotalTime>
  <Words>713</Words>
  <Application>Microsoft Office PowerPoint</Application>
  <PresentationFormat>On-screen Show (16:9)</PresentationFormat>
  <Paragraphs>91</Paragraphs>
  <Slides>17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Calisto MT</vt:lpstr>
      <vt:lpstr>Office Theme</vt:lpstr>
      <vt:lpstr>Connectomics of Neurodegeneration</vt:lpstr>
      <vt:lpstr>Spread of α-synuclein pathology through the brain connectome is modulated by selective vulnerability and predicted by network analysis</vt:lpstr>
      <vt:lpstr>Background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and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Connectomics of Neurodegeneration</dc:title>
  <dc:creator>Christopher Tyler Short</dc:creator>
  <cp:lastModifiedBy>Christopher Tyler Short</cp:lastModifiedBy>
  <cp:revision>36</cp:revision>
  <dcterms:created xsi:type="dcterms:W3CDTF">2019-08-15T21:18:40Z</dcterms:created>
  <dcterms:modified xsi:type="dcterms:W3CDTF">2019-08-21T02:22:03Z</dcterms:modified>
</cp:coreProperties>
</file>